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64" r:id="rId2"/>
    <p:sldId id="534" r:id="rId3"/>
    <p:sldId id="565" r:id="rId4"/>
    <p:sldId id="566" r:id="rId5"/>
    <p:sldId id="575" r:id="rId6"/>
    <p:sldId id="574" r:id="rId7"/>
    <p:sldId id="573" r:id="rId8"/>
  </p:sldIdLst>
  <p:sldSz cx="9144000" cy="6858000" type="screen4x3"/>
  <p:notesSz cx="6669088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9729"/>
    <a:srgbClr val="70AC2E"/>
    <a:srgbClr val="C95535"/>
    <a:srgbClr val="F78A47"/>
    <a:srgbClr val="83D34D"/>
    <a:srgbClr val="800000"/>
    <a:srgbClr val="CC0000"/>
    <a:srgbClr val="0094C8"/>
    <a:srgbClr val="008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4660"/>
  </p:normalViewPr>
  <p:slideViewPr>
    <p:cSldViewPr>
      <p:cViewPr>
        <p:scale>
          <a:sx n="71" d="100"/>
          <a:sy n="71" d="100"/>
        </p:scale>
        <p:origin x="131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3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959E2-071E-49A8-BC49-B4ED99F00C67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0E0E2-8966-4D65-A166-407249DE66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94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FE70D-F58F-4C37-A72B-4F0C82D76CA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C4AC8-81F4-4E02-BBE7-4B6889D55C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86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C4AC8-81F4-4E02-BBE7-4B6889D55CD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671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737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69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7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830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87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329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96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87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32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57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643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91DDB-A74C-483E-922C-370260562CD8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5A3F5-DF97-4D26-B282-B4C67083C59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57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8683" y="627595"/>
            <a:ext cx="9144000" cy="458841"/>
          </a:xfrm>
          <a:prstGeom prst="rect">
            <a:avLst/>
          </a:prstGeom>
          <a:solidFill>
            <a:srgbClr val="9CD45E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0" y="0"/>
            <a:ext cx="1115616" cy="6858000"/>
          </a:xfrm>
          <a:prstGeom prst="rect">
            <a:avLst/>
          </a:prstGeom>
          <a:solidFill>
            <a:srgbClr val="FBC293"/>
          </a:solidFill>
          <a:ln>
            <a:solidFill>
              <a:srgbClr val="FBC29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37"/>
            <a:ext cx="1188718" cy="118871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691680" y="495565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err="1" smtClean="0"/>
              <a:t>Aims</a:t>
            </a:r>
            <a:endParaRPr lang="nl-NL" dirty="0"/>
          </a:p>
        </p:txBody>
      </p:sp>
      <p:grpSp>
        <p:nvGrpSpPr>
          <p:cNvPr id="10" name="Groep 9"/>
          <p:cNvGrpSpPr/>
          <p:nvPr/>
        </p:nvGrpSpPr>
        <p:grpSpPr>
          <a:xfrm>
            <a:off x="0" y="-6224"/>
            <a:ext cx="9144000" cy="6858000"/>
            <a:chOff x="0" y="0"/>
            <a:chExt cx="9144000" cy="6858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hthoek 11"/>
            <p:cNvSpPr/>
            <p:nvPr/>
          </p:nvSpPr>
          <p:spPr>
            <a:xfrm>
              <a:off x="0" y="627594"/>
              <a:ext cx="9144000" cy="48128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0" y="0"/>
              <a:ext cx="1115616" cy="6858000"/>
            </a:xfrm>
            <a:prstGeom prst="rect">
              <a:avLst/>
            </a:prstGeom>
            <a:solidFill>
              <a:srgbClr val="FBC293"/>
            </a:solidFill>
            <a:ln>
              <a:solidFill>
                <a:srgbClr val="FBC29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1691679" y="503071"/>
              <a:ext cx="5400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Rechthoek 14"/>
          <p:cNvSpPr/>
          <p:nvPr/>
        </p:nvSpPr>
        <p:spPr>
          <a:xfrm>
            <a:off x="1672769" y="2276872"/>
            <a:ext cx="633670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4000" b="1" dirty="0" smtClean="0">
                <a:solidFill>
                  <a:schemeClr val="accent6">
                    <a:lumMod val="75000"/>
                  </a:schemeClr>
                </a:solidFill>
              </a:rPr>
              <a:t>Doel</a:t>
            </a:r>
            <a:endParaRPr lang="nl-NL" sz="40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Tx/>
              <a:buChar char="-"/>
              <a:defRPr/>
            </a:pPr>
            <a:r>
              <a:rPr lang="nl-NL" sz="2800" b="1" dirty="0"/>
              <a:t> </a:t>
            </a:r>
            <a:r>
              <a:rPr lang="nl-NL" sz="2800" b="1" dirty="0" smtClean="0"/>
              <a:t>werken in </a:t>
            </a:r>
            <a:r>
              <a:rPr lang="nl-NL" sz="2800" b="1" dirty="0"/>
              <a:t>zelforganiserende teams</a:t>
            </a:r>
          </a:p>
          <a:p>
            <a:pPr>
              <a:buFontTx/>
              <a:buChar char="-"/>
              <a:defRPr/>
            </a:pPr>
            <a:r>
              <a:rPr lang="nl-NL" sz="2800" b="1" dirty="0"/>
              <a:t> eigen proces verbeteren en versnellen</a:t>
            </a:r>
          </a:p>
          <a:p>
            <a:pPr>
              <a:buFontTx/>
              <a:buChar char="-"/>
              <a:defRPr/>
            </a:pPr>
            <a:r>
              <a:rPr lang="nl-NL" sz="2800" b="1" dirty="0"/>
              <a:t> steeds beter </a:t>
            </a:r>
            <a:r>
              <a:rPr lang="nl-NL" sz="2800" b="1" dirty="0" smtClean="0"/>
              <a:t>samenwerken</a:t>
            </a:r>
            <a:endParaRPr lang="nl-NL" sz="2800" b="1" dirty="0"/>
          </a:p>
          <a:p>
            <a:pPr>
              <a:buFontTx/>
              <a:buChar char="-"/>
              <a:defRPr/>
            </a:pPr>
            <a:r>
              <a:rPr lang="nl-NL" sz="2800" b="1" dirty="0" smtClean="0">
                <a:solidFill>
                  <a:schemeClr val="accent6">
                    <a:lumMod val="75000"/>
                  </a:schemeClr>
                </a:solidFill>
              </a:rPr>
              <a:t>plezier </a:t>
            </a:r>
            <a:r>
              <a:rPr lang="nl-NL" sz="2800" b="1" dirty="0">
                <a:solidFill>
                  <a:schemeClr val="accent6">
                    <a:lumMod val="75000"/>
                  </a:schemeClr>
                </a:solidFill>
              </a:rPr>
              <a:t>&amp; energie</a:t>
            </a:r>
          </a:p>
          <a:p>
            <a:endParaRPr lang="nl-NL" i="1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93" y="395295"/>
            <a:ext cx="1343359" cy="9417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1315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8683" y="627595"/>
            <a:ext cx="9144000" cy="458841"/>
          </a:xfrm>
          <a:prstGeom prst="rect">
            <a:avLst/>
          </a:prstGeom>
          <a:solidFill>
            <a:srgbClr val="9CD45E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0" y="0"/>
            <a:ext cx="1115616" cy="6858000"/>
          </a:xfrm>
          <a:prstGeom prst="rect">
            <a:avLst/>
          </a:prstGeom>
          <a:solidFill>
            <a:srgbClr val="FBC293"/>
          </a:solidFill>
          <a:ln>
            <a:solidFill>
              <a:srgbClr val="FBC29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37"/>
            <a:ext cx="1188718" cy="118871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691680" y="495565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err="1" smtClean="0"/>
              <a:t>Aims</a:t>
            </a:r>
            <a:endParaRPr lang="nl-NL" dirty="0"/>
          </a:p>
        </p:txBody>
      </p:sp>
      <p:grpSp>
        <p:nvGrpSpPr>
          <p:cNvPr id="10" name="Groep 9"/>
          <p:cNvGrpSpPr/>
          <p:nvPr/>
        </p:nvGrpSpPr>
        <p:grpSpPr>
          <a:xfrm>
            <a:off x="0" y="-6224"/>
            <a:ext cx="9144000" cy="6858000"/>
            <a:chOff x="0" y="0"/>
            <a:chExt cx="9144000" cy="6858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hthoek 11"/>
            <p:cNvSpPr/>
            <p:nvPr/>
          </p:nvSpPr>
          <p:spPr>
            <a:xfrm>
              <a:off x="0" y="627594"/>
              <a:ext cx="9144000" cy="48128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0" y="0"/>
              <a:ext cx="1115616" cy="6858000"/>
            </a:xfrm>
            <a:prstGeom prst="rect">
              <a:avLst/>
            </a:prstGeom>
            <a:solidFill>
              <a:srgbClr val="FBC293"/>
            </a:solidFill>
            <a:ln>
              <a:solidFill>
                <a:srgbClr val="FBC29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1691679" y="503071"/>
              <a:ext cx="5400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Rechthoek 14"/>
          <p:cNvSpPr/>
          <p:nvPr/>
        </p:nvSpPr>
        <p:spPr>
          <a:xfrm>
            <a:off x="1827094" y="2204864"/>
            <a:ext cx="633670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 smtClean="0">
                <a:solidFill>
                  <a:srgbClr val="C95535"/>
                </a:solidFill>
              </a:rPr>
              <a:t>Wat gaan we doen</a:t>
            </a:r>
          </a:p>
          <a:p>
            <a:endParaRPr lang="nl-NL" sz="2800" i="1" dirty="0"/>
          </a:p>
          <a:p>
            <a:r>
              <a:rPr lang="nl-NL" sz="2800" i="1" dirty="0" smtClean="0"/>
              <a:t>Hoe </a:t>
            </a:r>
            <a:r>
              <a:rPr lang="nl-NL" sz="2800" i="1" dirty="0"/>
              <a:t>goed kun je als team worden </a:t>
            </a:r>
          </a:p>
          <a:p>
            <a:r>
              <a:rPr lang="nl-NL" sz="2800" i="1" dirty="0"/>
              <a:t>in het maken van </a:t>
            </a:r>
            <a:r>
              <a:rPr lang="nl-NL" sz="2800" i="1" dirty="0" smtClean="0"/>
              <a:t>papieren vliegtuigjes?</a:t>
            </a:r>
          </a:p>
          <a:p>
            <a:endParaRPr lang="nl-NL" sz="2800" i="1" dirty="0"/>
          </a:p>
          <a:p>
            <a:r>
              <a:rPr lang="nl-NL" sz="2800" i="1" dirty="0" smtClean="0"/>
              <a:t>Begin een vliegtuig fabriek!</a:t>
            </a:r>
            <a:endParaRPr lang="nl-NL" sz="2800" i="1" dirty="0"/>
          </a:p>
          <a:p>
            <a:endParaRPr lang="nl-NL" i="1" dirty="0"/>
          </a:p>
          <a:p>
            <a:endParaRPr lang="nl-NL" i="1" dirty="0"/>
          </a:p>
          <a:p>
            <a:endParaRPr lang="nl-NL" i="1" dirty="0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93" y="395295"/>
            <a:ext cx="1343359" cy="9417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3217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8683" y="627595"/>
            <a:ext cx="9144000" cy="458841"/>
          </a:xfrm>
          <a:prstGeom prst="rect">
            <a:avLst/>
          </a:prstGeom>
          <a:solidFill>
            <a:srgbClr val="9CD45E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0" y="0"/>
            <a:ext cx="1115616" cy="6858000"/>
          </a:xfrm>
          <a:prstGeom prst="rect">
            <a:avLst/>
          </a:prstGeom>
          <a:solidFill>
            <a:srgbClr val="FBC293"/>
          </a:solidFill>
          <a:ln>
            <a:solidFill>
              <a:srgbClr val="FBC29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37"/>
            <a:ext cx="1188718" cy="118871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691680" y="495565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err="1" smtClean="0"/>
              <a:t>Aims</a:t>
            </a:r>
            <a:endParaRPr lang="nl-NL" dirty="0"/>
          </a:p>
        </p:txBody>
      </p:sp>
      <p:grpSp>
        <p:nvGrpSpPr>
          <p:cNvPr id="10" name="Groep 9"/>
          <p:cNvGrpSpPr/>
          <p:nvPr/>
        </p:nvGrpSpPr>
        <p:grpSpPr>
          <a:xfrm>
            <a:off x="0" y="-6224"/>
            <a:ext cx="9144000" cy="6858000"/>
            <a:chOff x="0" y="0"/>
            <a:chExt cx="9144000" cy="6858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hthoek 11"/>
            <p:cNvSpPr/>
            <p:nvPr/>
          </p:nvSpPr>
          <p:spPr>
            <a:xfrm>
              <a:off x="0" y="627594"/>
              <a:ext cx="9144000" cy="48128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0" y="0"/>
              <a:ext cx="1115616" cy="6858000"/>
            </a:xfrm>
            <a:prstGeom prst="rect">
              <a:avLst/>
            </a:prstGeom>
            <a:solidFill>
              <a:srgbClr val="FBC293"/>
            </a:solidFill>
            <a:ln>
              <a:solidFill>
                <a:srgbClr val="FBC29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1691679" y="503071"/>
              <a:ext cx="5400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Rechthoek 17"/>
          <p:cNvSpPr/>
          <p:nvPr/>
        </p:nvSpPr>
        <p:spPr>
          <a:xfrm>
            <a:off x="1486654" y="1558019"/>
            <a:ext cx="738015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>
                <a:solidFill>
                  <a:srgbClr val="C95535"/>
                </a:solidFill>
              </a:rPr>
              <a:t>3 Pogingen: indeling</a:t>
            </a:r>
          </a:p>
          <a:p>
            <a:endParaRPr lang="nl-NL" sz="2000" b="1" dirty="0">
              <a:solidFill>
                <a:srgbClr val="C00000"/>
              </a:solidFill>
            </a:endParaRPr>
          </a:p>
          <a:p>
            <a:r>
              <a:rPr lang="nl-NL" sz="3200" b="1" dirty="0" smtClean="0"/>
              <a:t>Poging 1 </a:t>
            </a:r>
          </a:p>
          <a:p>
            <a:r>
              <a:rPr lang="nl-NL" sz="3200" dirty="0" smtClean="0"/>
              <a:t>Prototype met logo en typenaam</a:t>
            </a:r>
          </a:p>
          <a:p>
            <a:endParaRPr lang="nl-NL" sz="2000" dirty="0" smtClean="0"/>
          </a:p>
          <a:p>
            <a:r>
              <a:rPr lang="nl-NL" sz="3200" b="1" dirty="0" smtClean="0"/>
              <a:t>Poging 2 </a:t>
            </a:r>
          </a:p>
          <a:p>
            <a:r>
              <a:rPr lang="nl-NL" sz="3200" dirty="0" smtClean="0"/>
              <a:t>Productieproces en eerste productie</a:t>
            </a:r>
          </a:p>
          <a:p>
            <a:endParaRPr lang="nl-NL" sz="2000" b="1" i="1" dirty="0"/>
          </a:p>
          <a:p>
            <a:r>
              <a:rPr lang="nl-NL" sz="3200" b="1" dirty="0" smtClean="0"/>
              <a:t>Poging 3</a:t>
            </a:r>
          </a:p>
          <a:p>
            <a:r>
              <a:rPr lang="nl-NL" sz="3200" dirty="0" smtClean="0"/>
              <a:t>Productie in volle gang</a:t>
            </a:r>
            <a:endParaRPr lang="nl-NL" dirty="0"/>
          </a:p>
          <a:p>
            <a:endParaRPr lang="nl-NL" i="1" dirty="0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93" y="395295"/>
            <a:ext cx="1343359" cy="9417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157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8683" y="627595"/>
            <a:ext cx="9144000" cy="458841"/>
          </a:xfrm>
          <a:prstGeom prst="rect">
            <a:avLst/>
          </a:prstGeom>
          <a:solidFill>
            <a:srgbClr val="9CD45E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0" y="0"/>
            <a:ext cx="1115616" cy="6858000"/>
          </a:xfrm>
          <a:prstGeom prst="rect">
            <a:avLst/>
          </a:prstGeom>
          <a:solidFill>
            <a:srgbClr val="FBC293"/>
          </a:solidFill>
          <a:ln>
            <a:solidFill>
              <a:srgbClr val="FBC29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37"/>
            <a:ext cx="1188718" cy="118871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691680" y="495565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err="1" smtClean="0"/>
              <a:t>Aims</a:t>
            </a:r>
            <a:endParaRPr lang="nl-NL" dirty="0"/>
          </a:p>
        </p:txBody>
      </p:sp>
      <p:grpSp>
        <p:nvGrpSpPr>
          <p:cNvPr id="10" name="Groep 9"/>
          <p:cNvGrpSpPr/>
          <p:nvPr/>
        </p:nvGrpSpPr>
        <p:grpSpPr>
          <a:xfrm>
            <a:off x="0" y="-6224"/>
            <a:ext cx="9144000" cy="6858000"/>
            <a:chOff x="0" y="0"/>
            <a:chExt cx="9144000" cy="6858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hthoek 11"/>
            <p:cNvSpPr/>
            <p:nvPr/>
          </p:nvSpPr>
          <p:spPr>
            <a:xfrm>
              <a:off x="0" y="627594"/>
              <a:ext cx="9144000" cy="48128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0" y="0"/>
              <a:ext cx="1115616" cy="6858000"/>
            </a:xfrm>
            <a:prstGeom prst="rect">
              <a:avLst/>
            </a:prstGeom>
            <a:solidFill>
              <a:srgbClr val="FBC293"/>
            </a:solidFill>
            <a:ln>
              <a:solidFill>
                <a:srgbClr val="FBC29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1691679" y="503071"/>
              <a:ext cx="5400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Rechthoek 15"/>
          <p:cNvSpPr/>
          <p:nvPr/>
        </p:nvSpPr>
        <p:spPr>
          <a:xfrm>
            <a:off x="1403648" y="1556792"/>
            <a:ext cx="75608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>
                <a:solidFill>
                  <a:srgbClr val="C95535"/>
                </a:solidFill>
              </a:rPr>
              <a:t>Eisen</a:t>
            </a:r>
            <a:endParaRPr lang="nl-NL" sz="3200" b="1" dirty="0">
              <a:solidFill>
                <a:srgbClr val="C95535"/>
              </a:solidFill>
            </a:endParaRPr>
          </a:p>
          <a:p>
            <a:pPr marL="285750" indent="-285750">
              <a:buFontTx/>
              <a:buChar char="-"/>
            </a:pPr>
            <a:r>
              <a:rPr lang="nl-NL" sz="2400" b="1" dirty="0" smtClean="0"/>
              <a:t>A5 </a:t>
            </a:r>
            <a:r>
              <a:rPr lang="nl-NL" sz="2400" b="1" dirty="0"/>
              <a:t>papier</a:t>
            </a:r>
          </a:p>
          <a:p>
            <a:pPr marL="285750" indent="-285750">
              <a:buFontTx/>
              <a:buChar char="-"/>
            </a:pPr>
            <a:r>
              <a:rPr lang="nl-NL" sz="2400" b="1" dirty="0" smtClean="0"/>
              <a:t>1 </a:t>
            </a:r>
            <a:r>
              <a:rPr lang="nl-NL" sz="2400" b="1" dirty="0"/>
              <a:t>vouw per keer, dan </a:t>
            </a:r>
            <a:r>
              <a:rPr lang="nl-NL" sz="2400" b="1" dirty="0" smtClean="0"/>
              <a:t>doorgeven</a:t>
            </a:r>
            <a:endParaRPr lang="nl-NL" sz="2400" b="1" dirty="0"/>
          </a:p>
          <a:p>
            <a:pPr marL="285750" indent="-285750">
              <a:buFontTx/>
              <a:buChar char="-"/>
            </a:pPr>
            <a:r>
              <a:rPr lang="nl-NL" sz="2400" b="1" dirty="0" smtClean="0"/>
              <a:t>vleugels, staart, stompe punt</a:t>
            </a:r>
          </a:p>
          <a:p>
            <a:pPr marL="285750" indent="-285750">
              <a:buFontTx/>
              <a:buChar char="-"/>
            </a:pPr>
            <a:r>
              <a:rPr lang="nl-NL" sz="2400" b="1" dirty="0" smtClean="0"/>
              <a:t>getest op 2 meter vliegen</a:t>
            </a:r>
          </a:p>
          <a:p>
            <a:endParaRPr lang="nl-NL" sz="2000" b="1" dirty="0" smtClean="0"/>
          </a:p>
          <a:p>
            <a:endParaRPr lang="nl-NL" sz="1000" dirty="0" smtClean="0"/>
          </a:p>
          <a:p>
            <a:r>
              <a:rPr lang="nl-NL" sz="3200" b="1" dirty="0" smtClean="0">
                <a:solidFill>
                  <a:srgbClr val="70AC2E"/>
                </a:solidFill>
              </a:rPr>
              <a:t>Testen </a:t>
            </a:r>
            <a:r>
              <a:rPr lang="nl-NL" sz="3200" b="1" dirty="0">
                <a:solidFill>
                  <a:srgbClr val="70AC2E"/>
                </a:solidFill>
              </a:rPr>
              <a:t>binnen de sprint</a:t>
            </a:r>
          </a:p>
          <a:p>
            <a:pPr marL="285750" indent="-285750">
              <a:buFontTx/>
              <a:buChar char="-"/>
            </a:pPr>
            <a:r>
              <a:rPr lang="nl-NL" sz="2400" b="1" dirty="0" smtClean="0"/>
              <a:t>elk </a:t>
            </a:r>
            <a:r>
              <a:rPr lang="nl-NL" sz="2400" b="1" dirty="0"/>
              <a:t>vliegtuigje mag slechts 1 x getest </a:t>
            </a:r>
            <a:r>
              <a:rPr lang="nl-NL" sz="2400" b="1" dirty="0" smtClean="0"/>
              <a:t>worden </a:t>
            </a:r>
          </a:p>
          <a:p>
            <a:pPr marL="285750" indent="-285750">
              <a:buFontTx/>
              <a:buChar char="-"/>
            </a:pPr>
            <a:r>
              <a:rPr lang="nl-NL" sz="2400" b="1" dirty="0" smtClean="0"/>
              <a:t>als </a:t>
            </a:r>
            <a:r>
              <a:rPr lang="nl-NL" sz="2400" b="1" dirty="0"/>
              <a:t>het geen </a:t>
            </a:r>
            <a:r>
              <a:rPr lang="nl-NL" sz="2400" b="1" dirty="0" smtClean="0"/>
              <a:t>2 </a:t>
            </a:r>
            <a:r>
              <a:rPr lang="nl-NL" sz="2400" b="1" dirty="0"/>
              <a:t>meter vliegt, valt het af</a:t>
            </a:r>
          </a:p>
          <a:p>
            <a:pPr marL="285750" indent="-285750">
              <a:buFontTx/>
              <a:buChar char="-"/>
            </a:pPr>
            <a:r>
              <a:rPr lang="nl-NL" sz="2400" b="1" dirty="0"/>
              <a:t>alleen succesvolle vliegtuigjes tellen mee</a:t>
            </a:r>
          </a:p>
          <a:p>
            <a:pPr marL="285750" indent="-285750">
              <a:buFontTx/>
              <a:buChar char="-"/>
            </a:pPr>
            <a:r>
              <a:rPr lang="nl-NL" sz="2400" b="1" dirty="0"/>
              <a:t>half klare vliegtuigjes vallen </a:t>
            </a:r>
            <a:r>
              <a:rPr lang="nl-NL" sz="2400" b="1" dirty="0" smtClean="0"/>
              <a:t>af</a:t>
            </a:r>
          </a:p>
          <a:p>
            <a:endParaRPr lang="nl-NL" sz="1000" i="1" dirty="0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93" y="395295"/>
            <a:ext cx="1343359" cy="9417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6832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8683" y="627595"/>
            <a:ext cx="9144000" cy="458841"/>
          </a:xfrm>
          <a:prstGeom prst="rect">
            <a:avLst/>
          </a:prstGeom>
          <a:solidFill>
            <a:srgbClr val="9CD45E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0" y="0"/>
            <a:ext cx="1115616" cy="6858000"/>
          </a:xfrm>
          <a:prstGeom prst="rect">
            <a:avLst/>
          </a:prstGeom>
          <a:solidFill>
            <a:srgbClr val="FBC293"/>
          </a:solidFill>
          <a:ln>
            <a:solidFill>
              <a:srgbClr val="FBC29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37"/>
            <a:ext cx="1188718" cy="118871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691680" y="495565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err="1" smtClean="0"/>
              <a:t>Aims</a:t>
            </a:r>
            <a:endParaRPr lang="nl-NL" dirty="0"/>
          </a:p>
        </p:txBody>
      </p:sp>
      <p:grpSp>
        <p:nvGrpSpPr>
          <p:cNvPr id="10" name="Groep 9"/>
          <p:cNvGrpSpPr/>
          <p:nvPr/>
        </p:nvGrpSpPr>
        <p:grpSpPr>
          <a:xfrm>
            <a:off x="0" y="-6224"/>
            <a:ext cx="9144000" cy="6858000"/>
            <a:chOff x="0" y="0"/>
            <a:chExt cx="9144000" cy="6858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hthoek 11"/>
            <p:cNvSpPr/>
            <p:nvPr/>
          </p:nvSpPr>
          <p:spPr>
            <a:xfrm>
              <a:off x="0" y="627594"/>
              <a:ext cx="9144000" cy="48128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0" y="0"/>
              <a:ext cx="1115616" cy="6858000"/>
            </a:xfrm>
            <a:prstGeom prst="rect">
              <a:avLst/>
            </a:prstGeom>
            <a:solidFill>
              <a:srgbClr val="FBC293"/>
            </a:solidFill>
            <a:ln>
              <a:solidFill>
                <a:srgbClr val="FBC29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1691679" y="503071"/>
              <a:ext cx="5400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Rechthoek 15"/>
          <p:cNvSpPr/>
          <p:nvPr/>
        </p:nvSpPr>
        <p:spPr>
          <a:xfrm>
            <a:off x="1530654" y="1556792"/>
            <a:ext cx="750649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639729"/>
                </a:solidFill>
              </a:rPr>
              <a:t>Poging 1 </a:t>
            </a:r>
          </a:p>
          <a:p>
            <a:r>
              <a:rPr lang="nl-NL" sz="2800" b="1" dirty="0" smtClean="0">
                <a:solidFill>
                  <a:schemeClr val="accent6">
                    <a:lumMod val="75000"/>
                  </a:schemeClr>
                </a:solidFill>
              </a:rPr>
              <a:t>Prototype</a:t>
            </a:r>
            <a:endParaRPr lang="nl-NL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nl-NL" dirty="0"/>
          </a:p>
          <a:p>
            <a:r>
              <a:rPr lang="nl-NL" sz="2800" b="1" dirty="0" smtClean="0"/>
              <a:t>Plannen	</a:t>
            </a:r>
            <a:r>
              <a:rPr lang="nl-NL" sz="2800" b="1" dirty="0"/>
              <a:t>				</a:t>
            </a:r>
            <a:r>
              <a:rPr lang="nl-NL" sz="2800" dirty="0"/>
              <a:t>1 min.</a:t>
            </a:r>
          </a:p>
          <a:p>
            <a:endParaRPr lang="nl-NL" sz="1000" b="1" dirty="0"/>
          </a:p>
          <a:p>
            <a:r>
              <a:rPr lang="nl-NL" sz="2800" b="1" dirty="0"/>
              <a:t>Aan het werk				</a:t>
            </a:r>
            <a:r>
              <a:rPr lang="nl-NL" sz="2800" dirty="0"/>
              <a:t>5 min.</a:t>
            </a:r>
          </a:p>
          <a:p>
            <a:endParaRPr lang="nl-NL" sz="1000" i="1" dirty="0"/>
          </a:p>
          <a:p>
            <a:r>
              <a:rPr lang="nl-NL" sz="2800" b="1" dirty="0" smtClean="0"/>
              <a:t>Terug kijken					</a:t>
            </a:r>
            <a:r>
              <a:rPr lang="nl-NL" sz="2800" dirty="0" smtClean="0"/>
              <a:t>1 min.</a:t>
            </a:r>
            <a:endParaRPr lang="nl-NL" sz="2800" dirty="0"/>
          </a:p>
          <a:p>
            <a:endParaRPr lang="nl-NL" sz="1000" b="1" dirty="0"/>
          </a:p>
          <a:p>
            <a:endParaRPr lang="nl-NL" sz="2800" i="1" dirty="0"/>
          </a:p>
          <a:p>
            <a:r>
              <a:rPr lang="nl-NL" sz="2800" b="1" i="1" dirty="0"/>
              <a:t>Wat ging goed, wat kan beter? Actiepunt?</a:t>
            </a:r>
            <a:endParaRPr lang="en-US" sz="28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nl-NL" sz="2800" i="1" dirty="0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93" y="395295"/>
            <a:ext cx="1343359" cy="9417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145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8683" y="627595"/>
            <a:ext cx="9144000" cy="458841"/>
          </a:xfrm>
          <a:prstGeom prst="rect">
            <a:avLst/>
          </a:prstGeom>
          <a:solidFill>
            <a:srgbClr val="9CD45E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0" y="0"/>
            <a:ext cx="1115616" cy="6858000"/>
          </a:xfrm>
          <a:prstGeom prst="rect">
            <a:avLst/>
          </a:prstGeom>
          <a:solidFill>
            <a:srgbClr val="FBC293"/>
          </a:solidFill>
          <a:ln>
            <a:solidFill>
              <a:srgbClr val="FBC29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37"/>
            <a:ext cx="1188718" cy="118871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691680" y="495565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err="1" smtClean="0"/>
              <a:t>Aims</a:t>
            </a:r>
            <a:endParaRPr lang="nl-NL" dirty="0"/>
          </a:p>
        </p:txBody>
      </p:sp>
      <p:grpSp>
        <p:nvGrpSpPr>
          <p:cNvPr id="10" name="Groep 9"/>
          <p:cNvGrpSpPr/>
          <p:nvPr/>
        </p:nvGrpSpPr>
        <p:grpSpPr>
          <a:xfrm>
            <a:off x="0" y="-6224"/>
            <a:ext cx="9144000" cy="6858000"/>
            <a:chOff x="0" y="0"/>
            <a:chExt cx="9144000" cy="6858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hthoek 11"/>
            <p:cNvSpPr/>
            <p:nvPr/>
          </p:nvSpPr>
          <p:spPr>
            <a:xfrm>
              <a:off x="0" y="627594"/>
              <a:ext cx="9144000" cy="48128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0" y="0"/>
              <a:ext cx="1115616" cy="6858000"/>
            </a:xfrm>
            <a:prstGeom prst="rect">
              <a:avLst/>
            </a:prstGeom>
            <a:solidFill>
              <a:srgbClr val="FBC293"/>
            </a:solidFill>
            <a:ln>
              <a:solidFill>
                <a:srgbClr val="FBC29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1691679" y="503071"/>
              <a:ext cx="5400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Rechthoek 15"/>
          <p:cNvSpPr/>
          <p:nvPr/>
        </p:nvSpPr>
        <p:spPr>
          <a:xfrm>
            <a:off x="1530655" y="1556792"/>
            <a:ext cx="750649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639729"/>
                </a:solidFill>
              </a:rPr>
              <a:t>Poging 2 </a:t>
            </a:r>
          </a:p>
          <a:p>
            <a:r>
              <a:rPr lang="nl-NL" sz="2800" b="1" dirty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nl-NL" sz="2800" b="1" dirty="0" smtClean="0">
                <a:solidFill>
                  <a:schemeClr val="accent6">
                    <a:lumMod val="75000"/>
                  </a:schemeClr>
                </a:solidFill>
              </a:rPr>
              <a:t>roductieproces en eerste productie</a:t>
            </a:r>
            <a:endParaRPr lang="nl-NL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nl-NL" dirty="0"/>
          </a:p>
          <a:p>
            <a:r>
              <a:rPr lang="nl-NL" sz="2800" b="1" dirty="0" smtClean="0"/>
              <a:t>Plannen					</a:t>
            </a:r>
            <a:r>
              <a:rPr lang="nl-NL" sz="2800" dirty="0" smtClean="0"/>
              <a:t>1 min.</a:t>
            </a:r>
            <a:endParaRPr lang="nl-NL" sz="2800" dirty="0"/>
          </a:p>
          <a:p>
            <a:endParaRPr lang="nl-NL" sz="1000" b="1" dirty="0" smtClean="0"/>
          </a:p>
          <a:p>
            <a:r>
              <a:rPr lang="nl-NL" sz="2800" b="1" dirty="0" smtClean="0"/>
              <a:t>Aan het werk				</a:t>
            </a:r>
            <a:r>
              <a:rPr lang="nl-NL" sz="2800" dirty="0" smtClean="0"/>
              <a:t>5 min.</a:t>
            </a:r>
            <a:endParaRPr lang="nl-NL" sz="2800" dirty="0"/>
          </a:p>
          <a:p>
            <a:endParaRPr lang="nl-NL" sz="1000" i="1" dirty="0"/>
          </a:p>
          <a:p>
            <a:r>
              <a:rPr lang="nl-NL" sz="2800" b="1" dirty="0" smtClean="0"/>
              <a:t>Terug kijken					</a:t>
            </a:r>
            <a:r>
              <a:rPr lang="nl-NL" sz="2800" dirty="0" smtClean="0"/>
              <a:t>1 min.</a:t>
            </a:r>
          </a:p>
          <a:p>
            <a:endParaRPr lang="nl-NL" sz="1000" b="1" dirty="0" smtClean="0"/>
          </a:p>
          <a:p>
            <a:endParaRPr lang="nl-NL" sz="2800" i="1" dirty="0"/>
          </a:p>
          <a:p>
            <a:r>
              <a:rPr lang="nl-NL" sz="2800" b="1" i="1" dirty="0"/>
              <a:t>Wat ging goed, wat kan beter? Actiepunt?</a:t>
            </a:r>
            <a:endParaRPr lang="en-US" sz="28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nl-NL" sz="2800" i="1" dirty="0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93" y="395295"/>
            <a:ext cx="1343359" cy="9417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145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8683" y="627595"/>
            <a:ext cx="9144000" cy="458841"/>
          </a:xfrm>
          <a:prstGeom prst="rect">
            <a:avLst/>
          </a:prstGeom>
          <a:solidFill>
            <a:srgbClr val="9CD45E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/>
          <p:cNvSpPr/>
          <p:nvPr/>
        </p:nvSpPr>
        <p:spPr>
          <a:xfrm>
            <a:off x="0" y="0"/>
            <a:ext cx="1115616" cy="6858000"/>
          </a:xfrm>
          <a:prstGeom prst="rect">
            <a:avLst/>
          </a:prstGeom>
          <a:solidFill>
            <a:srgbClr val="FBC293"/>
          </a:solidFill>
          <a:ln>
            <a:solidFill>
              <a:srgbClr val="FBC293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37"/>
            <a:ext cx="1188718" cy="1188718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691680" y="495565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err="1" smtClean="0"/>
              <a:t>Aims</a:t>
            </a:r>
            <a:endParaRPr lang="nl-NL" dirty="0"/>
          </a:p>
        </p:txBody>
      </p:sp>
      <p:grpSp>
        <p:nvGrpSpPr>
          <p:cNvPr id="10" name="Groep 9"/>
          <p:cNvGrpSpPr/>
          <p:nvPr/>
        </p:nvGrpSpPr>
        <p:grpSpPr>
          <a:xfrm>
            <a:off x="0" y="-6224"/>
            <a:ext cx="9144000" cy="6858000"/>
            <a:chOff x="0" y="0"/>
            <a:chExt cx="9144000" cy="6858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hthoek 11"/>
            <p:cNvSpPr/>
            <p:nvPr/>
          </p:nvSpPr>
          <p:spPr>
            <a:xfrm>
              <a:off x="0" y="627594"/>
              <a:ext cx="9144000" cy="48128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 12"/>
            <p:cNvSpPr/>
            <p:nvPr/>
          </p:nvSpPr>
          <p:spPr>
            <a:xfrm>
              <a:off x="0" y="0"/>
              <a:ext cx="1115616" cy="6858000"/>
            </a:xfrm>
            <a:prstGeom prst="rect">
              <a:avLst/>
            </a:prstGeom>
            <a:solidFill>
              <a:srgbClr val="FBC293"/>
            </a:solidFill>
            <a:ln>
              <a:solidFill>
                <a:srgbClr val="FBC293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1691679" y="503071"/>
              <a:ext cx="54006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Rechthoek 15"/>
          <p:cNvSpPr/>
          <p:nvPr/>
        </p:nvSpPr>
        <p:spPr>
          <a:xfrm>
            <a:off x="1519229" y="1484784"/>
            <a:ext cx="750649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639729"/>
                </a:solidFill>
              </a:rPr>
              <a:t>Poging 3 </a:t>
            </a:r>
          </a:p>
          <a:p>
            <a:r>
              <a:rPr lang="nl-NL" sz="2800" b="1" dirty="0" smtClean="0">
                <a:solidFill>
                  <a:schemeClr val="accent6">
                    <a:lumMod val="75000"/>
                  </a:schemeClr>
                </a:solidFill>
              </a:rPr>
              <a:t>Productie in volle gang</a:t>
            </a:r>
            <a:endParaRPr lang="nl-NL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nl-NL" dirty="0"/>
          </a:p>
          <a:p>
            <a:r>
              <a:rPr lang="nl-NL" sz="2800" b="1" dirty="0" smtClean="0"/>
              <a:t>Plannen	</a:t>
            </a:r>
            <a:r>
              <a:rPr lang="nl-NL" sz="2800" b="1" dirty="0"/>
              <a:t>				</a:t>
            </a:r>
            <a:r>
              <a:rPr lang="nl-NL" sz="2800" dirty="0"/>
              <a:t>1 min.</a:t>
            </a:r>
          </a:p>
          <a:p>
            <a:endParaRPr lang="nl-NL" sz="1000" b="1" dirty="0"/>
          </a:p>
          <a:p>
            <a:r>
              <a:rPr lang="nl-NL" sz="2800" b="1" dirty="0"/>
              <a:t>Aan het werk				</a:t>
            </a:r>
            <a:r>
              <a:rPr lang="nl-NL" sz="2800" dirty="0"/>
              <a:t>5 min.</a:t>
            </a:r>
          </a:p>
          <a:p>
            <a:endParaRPr lang="nl-NL" sz="1000" i="1" dirty="0"/>
          </a:p>
          <a:p>
            <a:r>
              <a:rPr lang="nl-NL" sz="2800" b="1" dirty="0" smtClean="0"/>
              <a:t>Terug kijken					</a:t>
            </a:r>
            <a:r>
              <a:rPr lang="nl-NL" sz="2800" dirty="0" smtClean="0"/>
              <a:t>1 min.</a:t>
            </a:r>
            <a:endParaRPr lang="nl-NL" sz="2800" dirty="0"/>
          </a:p>
          <a:p>
            <a:endParaRPr lang="nl-NL" sz="1000" b="1" dirty="0"/>
          </a:p>
          <a:p>
            <a:endParaRPr lang="nl-NL" sz="2800" i="1" dirty="0"/>
          </a:p>
          <a:p>
            <a:r>
              <a:rPr lang="nl-NL" sz="2800" b="1" i="1" dirty="0"/>
              <a:t>Wat ging goed, wat kan beter? Actiepunt?</a:t>
            </a:r>
            <a:endParaRPr lang="en-US" sz="28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nl-NL" sz="2800" i="1" dirty="0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93" y="395295"/>
            <a:ext cx="1343359" cy="9417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2132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144</Words>
  <Application>Microsoft Office PowerPoint</Application>
  <PresentationFormat>Diavoorstelling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</dc:creator>
  <cp:lastModifiedBy>Kirsten Albrecht</cp:lastModifiedBy>
  <cp:revision>144</cp:revision>
  <cp:lastPrinted>2014-03-04T10:11:45Z</cp:lastPrinted>
  <dcterms:created xsi:type="dcterms:W3CDTF">2014-02-03T14:10:01Z</dcterms:created>
  <dcterms:modified xsi:type="dcterms:W3CDTF">2019-09-10T08:11:51Z</dcterms:modified>
</cp:coreProperties>
</file>